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-90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5169" y="2314575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8303" y="1811697"/>
            <a:ext cx="1911650" cy="1911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079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7000"/>
          </a:blip>
          <a:srcRect/>
          <a:stretch>
            <a:fillRect/>
          </a:stretch>
        </p:blipFill>
        <p:spPr>
          <a:xfrm>
            <a:off x="2442824" y="2933686"/>
            <a:ext cx="3990014" cy="51300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297863">
            <a:off x="1939167" y="2254240"/>
            <a:ext cx="1007315" cy="102656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78303" y="6946827"/>
            <a:ext cx="746213" cy="74621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5239" y="1651181"/>
            <a:ext cx="2308509" cy="256501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622022" y="3513359"/>
            <a:ext cx="343453" cy="34345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784027">
            <a:off x="4967054" y="6675954"/>
            <a:ext cx="1996030" cy="203417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543800" y="491654"/>
            <a:ext cx="12722062" cy="9169900"/>
            <a:chOff x="-1015256" y="-76200"/>
            <a:chExt cx="16962750" cy="12226533"/>
          </a:xfrm>
        </p:grpSpPr>
        <p:sp>
          <p:nvSpPr>
            <p:cNvPr id="15" name="TextBox 15"/>
            <p:cNvSpPr txBox="1"/>
            <p:nvPr/>
          </p:nvSpPr>
          <p:spPr>
            <a:xfrm>
              <a:off x="-1015256" y="639861"/>
              <a:ext cx="15947494" cy="5901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58"/>
                </a:lnSpc>
              </a:pPr>
              <a:r>
                <a:rPr lang="en-US" sz="15558" dirty="0">
                  <a:solidFill>
                    <a:srgbClr val="000000"/>
                  </a:solidFill>
                  <a:latin typeface="TAN Tangkiwood"/>
                </a:rPr>
                <a:t>SHEY Louis CHIA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722815"/>
              <a:ext cx="15947494" cy="542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45"/>
                </a:lnSpc>
              </a:pP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Etudiant</a:t>
              </a: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 en initial, Master-1, WEBITECH </a:t>
              </a:r>
            </a:p>
            <a:p>
              <a:pPr>
                <a:lnSpc>
                  <a:spcPts val="5445"/>
                </a:lnSpc>
              </a:pP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"</a:t>
              </a: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Développement</a:t>
              </a: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 </a:t>
              </a: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logiciel</a:t>
              </a: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, mobile &amp; </a:t>
              </a: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IoT</a:t>
              </a: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"</a:t>
              </a:r>
            </a:p>
            <a:p>
              <a:pPr>
                <a:lnSpc>
                  <a:spcPts val="5445"/>
                </a:lnSpc>
              </a:pPr>
              <a:endParaRPr lang="en-US" sz="3889" dirty="0">
                <a:solidFill>
                  <a:srgbClr val="000000"/>
                </a:solidFill>
                <a:latin typeface="Nourd"/>
              </a:endParaRPr>
            </a:p>
            <a:p>
              <a:pPr>
                <a:lnSpc>
                  <a:spcPts val="5445"/>
                </a:lnSpc>
              </a:pPr>
              <a:r>
                <a:rPr lang="en-US" sz="3889" dirty="0">
                  <a:solidFill>
                    <a:srgbClr val="000000"/>
                  </a:solidFill>
                  <a:latin typeface="Nourd"/>
                </a:rPr>
                <a:t>Hobby : Natation, Dance, </a:t>
              </a: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Vélo</a:t>
              </a:r>
              <a:endParaRPr lang="en-US" sz="3889" dirty="0">
                <a:solidFill>
                  <a:srgbClr val="000000"/>
                </a:solidFill>
                <a:latin typeface="Nourd"/>
              </a:endParaRPr>
            </a:p>
            <a:p>
              <a:pPr>
                <a:lnSpc>
                  <a:spcPts val="5445"/>
                </a:lnSpc>
              </a:pPr>
              <a:endParaRPr lang="en-US" sz="3889" dirty="0">
                <a:solidFill>
                  <a:srgbClr val="000000"/>
                </a:solidFill>
                <a:latin typeface="Nourd"/>
              </a:endParaRPr>
            </a:p>
            <a:p>
              <a:pPr>
                <a:lnSpc>
                  <a:spcPts val="5445"/>
                </a:lnSpc>
              </a:pPr>
              <a:r>
                <a:rPr lang="en-US" sz="3889" dirty="0" err="1">
                  <a:solidFill>
                    <a:srgbClr val="000000"/>
                  </a:solidFill>
                  <a:latin typeface="Nourd"/>
                </a:rPr>
                <a:t>Camerounais</a:t>
              </a:r>
              <a:endParaRPr lang="en-US" sz="3889" dirty="0">
                <a:solidFill>
                  <a:srgbClr val="000000"/>
                </a:solidFill>
                <a:latin typeface="Nour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5947494" cy="858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249" y="8557119"/>
            <a:ext cx="6595862" cy="1402361"/>
            <a:chOff x="0" y="0"/>
            <a:chExt cx="8794482" cy="186981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8793111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72" y="584392"/>
              <a:ext cx="8793111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3800">
                  <a:solidFill>
                    <a:srgbClr val="000000"/>
                  </a:solidFill>
                  <a:latin typeface="Marta Italics"/>
                </a:rPr>
                <a:t>https://github.com/shloch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72" y="1388485"/>
              <a:ext cx="8793111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97092"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813837" y="675313"/>
            <a:ext cx="4088345" cy="35754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43081" y="2256349"/>
            <a:ext cx="11134123" cy="4485558"/>
            <a:chOff x="0" y="0"/>
            <a:chExt cx="14845497" cy="5980744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14845497" cy="5625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 /orderitems/highest_spender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 /categories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 /items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/orders/total_orders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 /clients/total_clients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/orderitems/spending_amounts_by_age_group</a:t>
              </a:r>
            </a:p>
            <a:p>
              <a:pPr marL="804168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/orderitems/orders_by_city</a:t>
              </a:r>
            </a:p>
            <a:p>
              <a:pPr marL="804167" lvl="1" indent="-402084">
                <a:lnSpc>
                  <a:spcPts val="4134"/>
                </a:lnSpc>
                <a:buFont typeface="Arial"/>
                <a:buChar char="•"/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/orderitems/orders_by_sex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859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85093" y="4250756"/>
            <a:ext cx="7074709" cy="58593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1247"/>
          <a:stretch>
            <a:fillRect/>
          </a:stretch>
        </p:blipFill>
        <p:spPr>
          <a:xfrm rot="7373117">
            <a:off x="7231514" y="4385522"/>
            <a:ext cx="3424581" cy="596492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685800" y="0"/>
            <a:ext cx="9307974" cy="2611228"/>
            <a:chOff x="-1505175" y="0"/>
            <a:chExt cx="12410632" cy="3481638"/>
          </a:xfrm>
        </p:grpSpPr>
        <p:sp>
          <p:nvSpPr>
            <p:cNvPr id="12" name="TextBox 12"/>
            <p:cNvSpPr txBox="1"/>
            <p:nvPr/>
          </p:nvSpPr>
          <p:spPr>
            <a:xfrm>
              <a:off x="-1505175" y="0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25177" y="210267"/>
            <a:ext cx="11134123" cy="818433"/>
            <a:chOff x="0" y="0"/>
            <a:chExt cx="14845497" cy="10912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43081" y="1618904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5664549" y="9411591"/>
            <a:ext cx="12595254" cy="1013656"/>
            <a:chOff x="0" y="0"/>
            <a:chExt cx="16793672" cy="13515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406035" y="1437916"/>
            <a:ext cx="11134123" cy="818433"/>
            <a:chOff x="0" y="0"/>
            <a:chExt cx="14845497" cy="10912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D'autres Web services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5116" y="841909"/>
            <a:ext cx="14128470" cy="4801992"/>
            <a:chOff x="0" y="342900"/>
            <a:chExt cx="18837960" cy="6402656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900"/>
              <a:ext cx="18393347" cy="295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65"/>
                </a:lnSpc>
              </a:pPr>
              <a:r>
                <a:rPr lang="en-US" sz="16833" spc="336" dirty="0">
                  <a:solidFill>
                    <a:srgbClr val="000000"/>
                  </a:solidFill>
                  <a:latin typeface="Anton Bold"/>
                </a:rPr>
                <a:t>"</a:t>
              </a:r>
              <a:r>
                <a:rPr lang="en-US" sz="9800" spc="336" dirty="0">
                  <a:solidFill>
                    <a:srgbClr val="000000"/>
                  </a:solidFill>
                  <a:latin typeface="Anton Bold"/>
                </a:rPr>
                <a:t>DASHBOARD</a:t>
              </a:r>
              <a:r>
                <a:rPr lang="en-US" sz="16833" spc="336" dirty="0">
                  <a:solidFill>
                    <a:srgbClr val="000000"/>
                  </a:solidFill>
                  <a:latin typeface="Anton Bold"/>
                </a:rPr>
                <a:t>"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613" y="6087522"/>
              <a:ext cx="18393347" cy="658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81224" y="9468567"/>
            <a:ext cx="13682361" cy="818433"/>
            <a:chOff x="0" y="0"/>
            <a:chExt cx="18243149" cy="1091244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8243149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EC6408"/>
                  </a:solidFill>
                  <a:latin typeface="Marta Italics"/>
                </a:rPr>
                <a:t>https://github.com/shloch/restaurant-DASHBOARD-FrontEnd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6464"/>
              <a:ext cx="18243149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7214" y="7294849"/>
            <a:ext cx="15502086" cy="23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5"/>
              </a:lnSpc>
              <a:spcBef>
                <a:spcPct val="0"/>
              </a:spcBef>
            </a:pPr>
            <a:r>
              <a:rPr lang="en-US" sz="3417" spc="68">
                <a:solidFill>
                  <a:srgbClr val="000000"/>
                </a:solidFill>
                <a:latin typeface="Quattrocento"/>
              </a:rPr>
              <a:t>Dashboard est une application Frontend qui va permettre la consommation </a:t>
            </a:r>
          </a:p>
          <a:p>
            <a:pPr algn="ctr">
              <a:lnSpc>
                <a:spcPts val="4785"/>
              </a:lnSpc>
              <a:spcBef>
                <a:spcPct val="0"/>
              </a:spcBef>
            </a:pPr>
            <a:r>
              <a:rPr lang="en-US" sz="3417" spc="68">
                <a:solidFill>
                  <a:srgbClr val="000000"/>
                </a:solidFill>
                <a:latin typeface="Quattrocento"/>
              </a:rPr>
              <a:t>des  web  services  développés  dans  “LA  PECHE”.  La  technologie  utilisée  ici </a:t>
            </a:r>
          </a:p>
          <a:p>
            <a:pPr algn="ctr">
              <a:lnSpc>
                <a:spcPts val="4785"/>
              </a:lnSpc>
              <a:spcBef>
                <a:spcPct val="0"/>
              </a:spcBef>
            </a:pPr>
            <a:r>
              <a:rPr lang="en-US" sz="3417" spc="68">
                <a:solidFill>
                  <a:srgbClr val="000000"/>
                </a:solidFill>
                <a:latin typeface="Quattrocento"/>
              </a:rPr>
              <a:t>est REACTJs.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6766" y="3114318"/>
            <a:ext cx="4270473" cy="396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8402" y="0"/>
            <a:ext cx="10844275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81000" y="266700"/>
            <a:ext cx="9307974" cy="2344528"/>
            <a:chOff x="-1288837" y="355600"/>
            <a:chExt cx="12410632" cy="3126038"/>
          </a:xfrm>
        </p:grpSpPr>
        <p:sp>
          <p:nvSpPr>
            <p:cNvPr id="7" name="TextBox 7"/>
            <p:cNvSpPr txBox="1"/>
            <p:nvPr/>
          </p:nvSpPr>
          <p:spPr>
            <a:xfrm>
              <a:off x="-1288837" y="355600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"DASHBOARD"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178705">
            <a:off x="-1945665" y="5339246"/>
            <a:ext cx="11134123" cy="674796"/>
            <a:chOff x="0" y="0"/>
            <a:chExt cx="14845497" cy="89972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"/>
              <a:ext cx="14845497" cy="54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2824">
                  <a:solidFill>
                    <a:srgbClr val="000000"/>
                  </a:solidFill>
                  <a:latin typeface="Marta Italics"/>
                </a:rPr>
                <a:t>https://github.com/shloch/restaurant-DASHBOARD-FrontEnd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4948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725273" y="1618904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5664549" y="9411591"/>
            <a:ext cx="12595254" cy="1013656"/>
            <a:chOff x="0" y="0"/>
            <a:chExt cx="16793672" cy="135154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88348" y="1647479"/>
            <a:ext cx="3768166" cy="3496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43600" y="-4229100"/>
            <a:ext cx="15645025" cy="15715149"/>
            <a:chOff x="8281" y="-133500"/>
            <a:chExt cx="6321665" cy="6350000"/>
          </a:xfrm>
        </p:grpSpPr>
        <p:sp>
          <p:nvSpPr>
            <p:cNvPr id="4" name="Freeform 4"/>
            <p:cNvSpPr/>
            <p:nvPr/>
          </p:nvSpPr>
          <p:spPr>
            <a:xfrm>
              <a:off x="8281" y="-13350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82999" y="1522377"/>
            <a:ext cx="9375719" cy="929998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81000" y="114300"/>
            <a:ext cx="9307974" cy="2496928"/>
            <a:chOff x="-1098774" y="152400"/>
            <a:chExt cx="12410632" cy="3329238"/>
          </a:xfrm>
        </p:grpSpPr>
        <p:sp>
          <p:nvSpPr>
            <p:cNvPr id="7" name="TextBox 7"/>
            <p:cNvSpPr txBox="1"/>
            <p:nvPr/>
          </p:nvSpPr>
          <p:spPr>
            <a:xfrm>
              <a:off x="-1098774" y="152400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"DASHBOARD"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14490" y="162751"/>
            <a:ext cx="11134123" cy="694989"/>
            <a:chOff x="0" y="0"/>
            <a:chExt cx="14845497" cy="9266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14845497" cy="581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2924">
                  <a:solidFill>
                    <a:srgbClr val="000000"/>
                  </a:solidFill>
                  <a:latin typeface="Marta Italics"/>
                </a:rPr>
                <a:t>https://github.com/shloch/restaurant-DASHBOARD-FrontEnd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31872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1035844"/>
            <a:ext cx="13126695" cy="914592"/>
            <a:chOff x="0" y="9525"/>
            <a:chExt cx="17502260" cy="12194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17502260" cy="1219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</a:pPr>
              <a:r>
                <a:rPr lang="en-US" sz="3191" dirty="0" err="1" smtClean="0">
                  <a:solidFill>
                    <a:srgbClr val="000000"/>
                  </a:solidFill>
                  <a:latin typeface="Marta Italics"/>
                </a:rPr>
                <a:t>Pr</a:t>
              </a:r>
              <a:r>
                <a:rPr lang="en-US" sz="3191" dirty="0" err="1" smtClean="0">
                  <a:solidFill>
                    <a:srgbClr val="000000"/>
                  </a:solidFill>
                  <a:latin typeface="Marta Italics"/>
                </a:rPr>
                <a:t>é</a:t>
              </a:r>
              <a:r>
                <a:rPr lang="en-US" sz="3191" dirty="0" err="1" smtClean="0">
                  <a:solidFill>
                    <a:srgbClr val="000000"/>
                  </a:solidFill>
                  <a:latin typeface="Marta Italics"/>
                </a:rPr>
                <a:t>sentation</a:t>
              </a:r>
              <a:r>
                <a:rPr lang="en-US" sz="3191" dirty="0" smtClean="0">
                  <a:solidFill>
                    <a:srgbClr val="000000"/>
                  </a:solidFill>
                  <a:latin typeface="Marta Italics"/>
                </a:rPr>
                <a:t> </a:t>
              </a:r>
              <a:r>
                <a:rPr lang="en-US" sz="3191" dirty="0">
                  <a:solidFill>
                    <a:srgbClr val="000000"/>
                  </a:solidFill>
                  <a:latin typeface="Marta Italics"/>
                </a:rPr>
                <a:t>d'un </a:t>
              </a:r>
              <a:r>
                <a:rPr lang="en-US" sz="3191" dirty="0" err="1">
                  <a:solidFill>
                    <a:srgbClr val="000000"/>
                  </a:solidFill>
                  <a:latin typeface="Marta Italics"/>
                </a:rPr>
                <a:t>exemple</a:t>
              </a:r>
              <a:r>
                <a:rPr lang="en-US" sz="3191" dirty="0">
                  <a:solidFill>
                    <a:srgbClr val="000000"/>
                  </a:solidFill>
                  <a:latin typeface="Marta Italics"/>
                </a:rPr>
                <a:t> de de </a:t>
              </a:r>
              <a:r>
                <a:rPr lang="en-US" sz="3191" dirty="0" err="1">
                  <a:solidFill>
                    <a:srgbClr val="000000"/>
                  </a:solidFill>
                  <a:latin typeface="Marta Italics"/>
                </a:rPr>
                <a:t>Composant</a:t>
              </a:r>
              <a:r>
                <a:rPr lang="en-US" sz="3191" dirty="0">
                  <a:solidFill>
                    <a:srgbClr val="000000"/>
                  </a:solidFill>
                  <a:latin typeface="Marta Italics"/>
                </a:rPr>
                <a:t> </a:t>
              </a:r>
              <a:r>
                <a:rPr lang="en-US" sz="3191" dirty="0" err="1">
                  <a:solidFill>
                    <a:srgbClr val="000000"/>
                  </a:solidFill>
                  <a:latin typeface="Marta Italics"/>
                </a:rPr>
                <a:t>Reactjs</a:t>
              </a:r>
              <a:r>
                <a:rPr lang="en-US" sz="3191" dirty="0">
                  <a:solidFill>
                    <a:srgbClr val="000000"/>
                  </a:solidFill>
                  <a:latin typeface="Marta Italics"/>
                </a:rPr>
                <a:t> pour DASHBOARD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99221"/>
              <a:ext cx="17502260" cy="342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64549" y="9411591"/>
            <a:ext cx="12595254" cy="1013656"/>
            <a:chOff x="0" y="0"/>
            <a:chExt cx="16793672" cy="13515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07865"/>
            <a:ext cx="16271147" cy="124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26"/>
              </a:lnSpc>
            </a:pPr>
            <a:r>
              <a:rPr lang="en-US" sz="7200" spc="200" dirty="0">
                <a:solidFill>
                  <a:srgbClr val="000000"/>
                </a:solidFill>
                <a:latin typeface="Anton Bold"/>
              </a:rPr>
              <a:t>LES GRAPHES AVEC "HIGHCHART"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508" y="2118942"/>
            <a:ext cx="18016984" cy="7139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97092"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7487" y="7466008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443080" y="78580"/>
            <a:ext cx="15177919" cy="7268022"/>
            <a:chOff x="-1" y="104774"/>
            <a:chExt cx="20237225" cy="9690695"/>
          </a:xfrm>
        </p:grpSpPr>
        <p:sp>
          <p:nvSpPr>
            <p:cNvPr id="7" name="TextBox 7"/>
            <p:cNvSpPr txBox="1"/>
            <p:nvPr/>
          </p:nvSpPr>
          <p:spPr>
            <a:xfrm>
              <a:off x="-1" y="104774"/>
              <a:ext cx="20237225" cy="1367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7867"/>
                </a:lnSpc>
                <a:spcBef>
                  <a:spcPct val="0"/>
                </a:spcBef>
              </a:pPr>
              <a:r>
                <a:rPr lang="en-US" sz="7200" dirty="0" smtClean="0">
                  <a:solidFill>
                    <a:srgbClr val="000000"/>
                  </a:solidFill>
                  <a:latin typeface="TAN Tangkiwood"/>
                </a:rPr>
                <a:t>LES AMELIORATIONS FUTURES</a:t>
              </a:r>
              <a:endParaRPr lang="en-US" sz="7200" dirty="0">
                <a:solidFill>
                  <a:srgbClr val="000000"/>
                </a:solidFill>
                <a:latin typeface="TAN Tangkiwoo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72709"/>
              <a:ext cx="16409062" cy="7522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0476" lvl="1" indent="-440238">
                <a:lnSpc>
                  <a:spcPts val="5709"/>
                </a:lnSpc>
                <a:buFont typeface="Arial"/>
                <a:buChar char="•"/>
              </a:pP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É</a:t>
              </a: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crire</a:t>
              </a:r>
              <a:r>
                <a:rPr lang="en-US" sz="4078" dirty="0" smtClean="0">
                  <a:solidFill>
                    <a:srgbClr val="000000"/>
                  </a:solidFill>
                  <a:latin typeface="Nourd"/>
                </a:rPr>
                <a:t> 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des testes</a:t>
              </a:r>
            </a:p>
            <a:p>
              <a:pPr marL="880476" lvl="1" indent="-440238">
                <a:lnSpc>
                  <a:spcPts val="5709"/>
                </a:lnSpc>
                <a:buFont typeface="Arial"/>
                <a:buChar char="•"/>
              </a:pP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Heberger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"La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Peche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" </a:t>
              </a:r>
            </a:p>
            <a:p>
              <a:pPr>
                <a:lnSpc>
                  <a:spcPts val="4169"/>
                </a:lnSpc>
              </a:pPr>
              <a:r>
                <a:rPr lang="en-US" sz="2978" dirty="0">
                  <a:solidFill>
                    <a:srgbClr val="000000"/>
                  </a:solidFill>
                  <a:latin typeface="Nourd"/>
                </a:rPr>
                <a:t>(Lien DASHBOARD : https://youthful-clarke-4eccc4.netlify.app/)</a:t>
              </a:r>
            </a:p>
            <a:p>
              <a:pPr marL="880476" lvl="1" indent="-440238">
                <a:lnSpc>
                  <a:spcPts val="5709"/>
                </a:lnSpc>
                <a:buFont typeface="Arial"/>
                <a:buChar char="•"/>
              </a:pP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Plus de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securité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avec </a:t>
              </a:r>
              <a:r>
                <a:rPr lang="en-US" sz="4078" dirty="0">
                  <a:solidFill>
                    <a:srgbClr val="000000"/>
                  </a:solidFill>
                  <a:latin typeface="Nourd Bold"/>
                </a:rPr>
                <a:t>OAUTH2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: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système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d’authentification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 entre le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serveur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backend et le frontend</a:t>
              </a:r>
            </a:p>
            <a:p>
              <a:pPr marL="880476" lvl="1" indent="-440238">
                <a:lnSpc>
                  <a:spcPts val="5709"/>
                </a:lnSpc>
                <a:buFont typeface="Arial"/>
                <a:buChar char="•"/>
              </a:pP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R</a:t>
              </a: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é</a:t>
              </a: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fl</a:t>
              </a: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é</a:t>
              </a:r>
              <a:r>
                <a:rPr lang="en-US" sz="4078" dirty="0" err="1" smtClean="0">
                  <a:solidFill>
                    <a:srgbClr val="000000"/>
                  </a:solidFill>
                  <a:latin typeface="Nourd"/>
                </a:rPr>
                <a:t>chir</a:t>
              </a:r>
              <a:r>
                <a:rPr lang="en-US" sz="4078" dirty="0" smtClean="0">
                  <a:solidFill>
                    <a:srgbClr val="000000"/>
                  </a:solidFill>
                  <a:latin typeface="Nourd"/>
                </a:rPr>
                <a:t>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sur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un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mécanisme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pour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rendre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DASHBOARD utile pour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d'autres</a:t>
              </a:r>
              <a:r>
                <a:rPr lang="en-US" sz="4078" dirty="0">
                  <a:solidFill>
                    <a:srgbClr val="000000"/>
                  </a:solidFill>
                  <a:latin typeface="Nourd"/>
                </a:rPr>
                <a:t> </a:t>
              </a:r>
              <a:r>
                <a:rPr lang="en-US" sz="4078" dirty="0" err="1">
                  <a:solidFill>
                    <a:srgbClr val="000000"/>
                  </a:solidFill>
                  <a:latin typeface="Nourd"/>
                </a:rPr>
                <a:t>projets</a:t>
              </a:r>
              <a:endParaRPr lang="en-US" sz="4078" dirty="0">
                <a:solidFill>
                  <a:srgbClr val="000000"/>
                </a:solidFill>
                <a:latin typeface="Nour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25177" y="800471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43081" y="1618904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5664549" y="9411591"/>
            <a:ext cx="12595254" cy="1013656"/>
            <a:chOff x="0" y="0"/>
            <a:chExt cx="16793672" cy="13515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406035" y="2028121"/>
            <a:ext cx="11134123" cy="22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"/>
              </a:lnSpc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9035" y="-5701608"/>
            <a:ext cx="12265238" cy="1226523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149249"/>
            <a:ext cx="3109051" cy="310905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581998" y="1485910"/>
            <a:ext cx="12115838" cy="1211579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5170" r="-5517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189435"/>
            <a:ext cx="8597503" cy="5990334"/>
            <a:chOff x="0" y="0"/>
            <a:chExt cx="11463338" cy="7987112"/>
          </a:xfrm>
        </p:grpSpPr>
        <p:sp>
          <p:nvSpPr>
            <p:cNvPr id="9" name="TextBox 9"/>
            <p:cNvSpPr txBox="1"/>
            <p:nvPr/>
          </p:nvSpPr>
          <p:spPr>
            <a:xfrm>
              <a:off x="0" y="104775"/>
              <a:ext cx="11463338" cy="3287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13"/>
                </a:lnSpc>
              </a:pPr>
              <a:r>
                <a:rPr lang="en-US" sz="10016">
                  <a:solidFill>
                    <a:srgbClr val="000000"/>
                  </a:solidFill>
                  <a:latin typeface="TAN Tangkiwood"/>
                </a:rPr>
                <a:t>LESSONS APPRISES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68340"/>
              <a:ext cx="11463337" cy="411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2"/>
                </a:lnSpc>
              </a:pP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-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Gestion</a:t>
              </a: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 de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Projet</a:t>
              </a:r>
              <a:endParaRPr lang="en-US" sz="4451" dirty="0">
                <a:solidFill>
                  <a:srgbClr val="000000"/>
                </a:solidFill>
                <a:latin typeface="Nourd"/>
              </a:endParaRPr>
            </a:p>
            <a:p>
              <a:pPr>
                <a:lnSpc>
                  <a:spcPts val="6232"/>
                </a:lnSpc>
              </a:pP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-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Renforcement</a:t>
              </a: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 de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capacité</a:t>
              </a: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 en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Dévélopement</a:t>
              </a:r>
              <a:endParaRPr lang="en-US" sz="4451" dirty="0">
                <a:solidFill>
                  <a:srgbClr val="000000"/>
                </a:solidFill>
                <a:latin typeface="Nourd"/>
              </a:endParaRPr>
            </a:p>
            <a:p>
              <a:pPr>
                <a:lnSpc>
                  <a:spcPts val="6232"/>
                </a:lnSpc>
              </a:pP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-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Utilisation</a:t>
              </a:r>
              <a:r>
                <a:rPr lang="en-US" sz="4451" dirty="0">
                  <a:solidFill>
                    <a:srgbClr val="000000"/>
                  </a:solidFill>
                  <a:latin typeface="Nourd"/>
                </a:rPr>
                <a:t> des nouveaux </a:t>
              </a:r>
              <a:r>
                <a:rPr lang="en-US" sz="4451" dirty="0" err="1">
                  <a:solidFill>
                    <a:srgbClr val="000000"/>
                  </a:solidFill>
                  <a:latin typeface="Nourd"/>
                </a:rPr>
                <a:t>outils</a:t>
              </a:r>
              <a:endParaRPr lang="en-US" sz="4451" dirty="0">
                <a:solidFill>
                  <a:srgbClr val="000000"/>
                </a:solidFill>
                <a:latin typeface="Nourd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647700"/>
            <a:ext cx="2975225" cy="310728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7894338" y="7906165"/>
            <a:ext cx="1375321" cy="137532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813779" y="1189435"/>
            <a:ext cx="808865" cy="80886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198750" y="7299342"/>
            <a:ext cx="404433" cy="40443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3A"/>
            </a:solidFill>
          </p:spPr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0176" y="-3859171"/>
            <a:ext cx="12076734" cy="11705820"/>
            <a:chOff x="0" y="0"/>
            <a:chExt cx="16102312" cy="15607759"/>
          </a:xfrm>
        </p:grpSpPr>
        <p:grpSp>
          <p:nvGrpSpPr>
            <p:cNvPr id="3" name="Group 3"/>
            <p:cNvGrpSpPr/>
            <p:nvPr/>
          </p:nvGrpSpPr>
          <p:grpSpPr>
            <a:xfrm>
              <a:off x="494552" y="0"/>
              <a:ext cx="15607759" cy="1560775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879232" y="13038881"/>
              <a:ext cx="1129759" cy="112975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4394234"/>
              <a:ext cx="542384" cy="54238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5958065" y="1526008"/>
            <a:ext cx="8228878" cy="288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12259">
                <a:solidFill>
                  <a:srgbClr val="000000"/>
                </a:solidFill>
                <a:latin typeface="TAN Tangkiwood"/>
              </a:rPr>
              <a:t>Merci </a:t>
            </a:r>
          </a:p>
          <a:p>
            <a:pPr algn="ctr">
              <a:lnSpc>
                <a:spcPts val="9440"/>
              </a:lnSpc>
            </a:pPr>
            <a:r>
              <a:rPr lang="en-US" sz="12259">
                <a:solidFill>
                  <a:srgbClr val="000000"/>
                </a:solidFill>
                <a:latin typeface="TAN Tangkiwood"/>
              </a:rPr>
              <a:t>WEBITECH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74242" y="-5429717"/>
            <a:ext cx="14188836" cy="1418883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64327" y="-484334"/>
            <a:ext cx="2066277" cy="206627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12659" y="6604693"/>
            <a:ext cx="5484806" cy="548480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655289" y="815012"/>
            <a:ext cx="427377" cy="42737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42598" y="1442434"/>
            <a:ext cx="743991" cy="74399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079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42135" y="2908181"/>
            <a:ext cx="269766" cy="26976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07924" y="2419258"/>
            <a:ext cx="6813990" cy="7042884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193984" y="6786289"/>
            <a:ext cx="732390" cy="73239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215833" y="1922272"/>
            <a:ext cx="496986" cy="496986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079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4280387" y="7152484"/>
            <a:ext cx="355994" cy="35599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079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79211" y="8324060"/>
            <a:ext cx="435059" cy="43505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348725" y="694847"/>
            <a:ext cx="9759199" cy="6945281"/>
            <a:chOff x="0" y="-76200"/>
            <a:chExt cx="13012265" cy="926037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92841"/>
              <a:ext cx="13012265" cy="2659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00"/>
                </a:lnSpc>
              </a:pPr>
              <a:r>
                <a:rPr lang="en-US" sz="11100" dirty="0">
                  <a:solidFill>
                    <a:srgbClr val="000000"/>
                  </a:solidFill>
                  <a:latin typeface="TAN Tangkiwood"/>
                </a:rPr>
                <a:t>DASHBOARD</a:t>
              </a:r>
              <a:endParaRPr lang="en-US" sz="16000" dirty="0">
                <a:solidFill>
                  <a:srgbClr val="000000"/>
                </a:solidFill>
                <a:latin typeface="TAN Tangkiwoo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191805"/>
              <a:ext cx="13012265" cy="4992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en-US" sz="5399">
                  <a:solidFill>
                    <a:srgbClr val="000000"/>
                  </a:solidFill>
                  <a:latin typeface="Nourd"/>
                </a:rPr>
                <a:t>Application de mesure de performance et d’aide à la prise de décision du restaurant « </a:t>
              </a:r>
              <a:r>
                <a:rPr lang="en-US" sz="5399">
                  <a:solidFill>
                    <a:srgbClr val="000000"/>
                  </a:solidFill>
                  <a:latin typeface="Nourd Bold"/>
                </a:rPr>
                <a:t>LA PECHE</a:t>
              </a:r>
              <a:r>
                <a:rPr lang="en-US" sz="5399">
                  <a:solidFill>
                    <a:srgbClr val="000000"/>
                  </a:solidFill>
                  <a:latin typeface="Nourd"/>
                </a:rPr>
                <a:t> »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3012265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>
                  <a:solidFill>
                    <a:srgbClr val="000000"/>
                  </a:solidFill>
                  <a:latin typeface="Nourd"/>
                </a:rPr>
                <a:t>PROJET: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1172" y="3867159"/>
            <a:ext cx="3279128" cy="32791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848740" y="2460021"/>
            <a:ext cx="4213863" cy="36852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33739" y="2460021"/>
            <a:ext cx="4538481" cy="42107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36387" y="-76200"/>
            <a:ext cx="11967813" cy="153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6600" dirty="0">
                <a:solidFill>
                  <a:srgbClr val="000000"/>
                </a:solidFill>
                <a:latin typeface="TAN Tangkiwood"/>
              </a:rPr>
              <a:t>STACK TECHNOLOGIQUE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3805" y="1945671"/>
            <a:ext cx="440373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urd Bold"/>
              </a:rPr>
              <a:t>"LA PECHE"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8487" y="1945671"/>
            <a:ext cx="440373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urd Bold"/>
              </a:rPr>
              <a:t>DASHBOARD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85366" y="6463186"/>
            <a:ext cx="8234927" cy="3938114"/>
            <a:chOff x="0" y="0"/>
            <a:chExt cx="10979903" cy="52508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0979903" cy="4649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BACKEND</a:t>
              </a:r>
            </a:p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- FrameWork : Ruby on Rails</a:t>
              </a:r>
            </a:p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- BDD: SQLite3</a:t>
              </a:r>
            </a:p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- Pas d'interface Graphique (API uniquement)</a:t>
              </a:r>
            </a:p>
            <a:p>
              <a:pPr>
                <a:lnSpc>
                  <a:spcPts val="4543"/>
                </a:lnSpc>
              </a:pPr>
              <a:endParaRPr lang="en-US" sz="4589" spc="91">
                <a:solidFill>
                  <a:srgbClr val="000000"/>
                </a:solidFill>
                <a:latin typeface="PT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31650"/>
              <a:ext cx="10979903" cy="319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3073" y="6574821"/>
            <a:ext cx="8234927" cy="2795114"/>
            <a:chOff x="0" y="0"/>
            <a:chExt cx="10979903" cy="37268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5725"/>
              <a:ext cx="10979903" cy="312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FRONT-END</a:t>
              </a:r>
            </a:p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- FrameWork : ReactJs</a:t>
              </a:r>
            </a:p>
            <a:p>
              <a:pPr>
                <a:lnSpc>
                  <a:spcPts val="4543"/>
                </a:lnSpc>
              </a:pPr>
              <a:r>
                <a:rPr lang="en-US" sz="4589" spc="91">
                  <a:solidFill>
                    <a:srgbClr val="000000"/>
                  </a:solidFill>
                  <a:latin typeface="PT Sans Bold"/>
                </a:rPr>
                <a:t>- IHM : HTML + CSS</a:t>
              </a:r>
            </a:p>
            <a:p>
              <a:pPr>
                <a:lnSpc>
                  <a:spcPts val="4543"/>
                </a:lnSpc>
              </a:pPr>
              <a:endParaRPr lang="en-US" sz="4589" spc="91">
                <a:solidFill>
                  <a:srgbClr val="000000"/>
                </a:solidFill>
                <a:latin typeface="PT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07650"/>
              <a:ext cx="10979903" cy="319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4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1224" y="1487592"/>
            <a:ext cx="14128470" cy="5059168"/>
            <a:chOff x="0" y="0"/>
            <a:chExt cx="18837960" cy="67455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900"/>
              <a:ext cx="18393347" cy="307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65"/>
                </a:lnSpc>
              </a:pPr>
              <a:r>
                <a:rPr lang="en-US" sz="16833" spc="336">
                  <a:solidFill>
                    <a:srgbClr val="000000"/>
                  </a:solidFill>
                  <a:latin typeface="Anton Bold"/>
                </a:rPr>
                <a:t>"LA PECHE"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613" y="6087522"/>
              <a:ext cx="18393347" cy="658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552373" y="4986807"/>
            <a:ext cx="4088345" cy="35754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76939" y="8849084"/>
            <a:ext cx="11134123" cy="818433"/>
            <a:chOff x="0" y="0"/>
            <a:chExt cx="14845497" cy="1091244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533400" y="266700"/>
            <a:ext cx="9307974" cy="2573153"/>
            <a:chOff x="-1873392" y="50767"/>
            <a:chExt cx="12410632" cy="3430871"/>
          </a:xfrm>
        </p:grpSpPr>
        <p:sp>
          <p:nvSpPr>
            <p:cNvPr id="6" name="TextBox 6"/>
            <p:cNvSpPr txBox="1"/>
            <p:nvPr/>
          </p:nvSpPr>
          <p:spPr>
            <a:xfrm>
              <a:off x="-1873392" y="50767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813837" y="675313"/>
            <a:ext cx="4088345" cy="35754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873" y="1684399"/>
            <a:ext cx="9857516" cy="11667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r="30817"/>
          <a:stretch>
            <a:fillRect/>
          </a:stretch>
        </p:blipFill>
        <p:spPr>
          <a:xfrm>
            <a:off x="596873" y="3116831"/>
            <a:ext cx="12807723" cy="44063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9603" r="3435"/>
          <a:stretch>
            <a:fillRect/>
          </a:stretch>
        </p:blipFill>
        <p:spPr>
          <a:xfrm>
            <a:off x="4711335" y="4851975"/>
            <a:ext cx="13387590" cy="44063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768059" y="417377"/>
            <a:ext cx="11134123" cy="818433"/>
            <a:chOff x="0" y="0"/>
            <a:chExt cx="14845497" cy="1091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813837" y="675313"/>
            <a:ext cx="4088345" cy="35754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768" y="1534239"/>
            <a:ext cx="12757880" cy="875276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342900"/>
            <a:ext cx="9307974" cy="2496953"/>
            <a:chOff x="-1162192" y="152367"/>
            <a:chExt cx="12410632" cy="3329271"/>
          </a:xfrm>
        </p:grpSpPr>
        <p:sp>
          <p:nvSpPr>
            <p:cNvPr id="8" name="TextBox 8"/>
            <p:cNvSpPr txBox="1"/>
            <p:nvPr/>
          </p:nvSpPr>
          <p:spPr>
            <a:xfrm>
              <a:off x="-1162192" y="152367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8059" y="417377"/>
            <a:ext cx="11134123" cy="818433"/>
            <a:chOff x="0" y="0"/>
            <a:chExt cx="14845497" cy="10912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541" r="5709"/>
          <a:stretch>
            <a:fillRect/>
          </a:stretch>
        </p:blipFill>
        <p:spPr>
          <a:xfrm>
            <a:off x="-888838" y="2463034"/>
            <a:ext cx="17342585" cy="109696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237687">
            <a:off x="9880544" y="4837077"/>
            <a:ext cx="2793849" cy="24433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190500"/>
            <a:ext cx="9307974" cy="2649353"/>
            <a:chOff x="-1162192" y="-50833"/>
            <a:chExt cx="12410632" cy="3532471"/>
          </a:xfrm>
        </p:grpSpPr>
        <p:sp>
          <p:nvSpPr>
            <p:cNvPr id="8" name="TextBox 8"/>
            <p:cNvSpPr txBox="1"/>
            <p:nvPr/>
          </p:nvSpPr>
          <p:spPr>
            <a:xfrm>
              <a:off x="-1162192" y="-50833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8059" y="417377"/>
            <a:ext cx="11134123" cy="818433"/>
            <a:chOff x="0" y="0"/>
            <a:chExt cx="14845497" cy="10912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6873" y="1046626"/>
            <a:ext cx="12807723" cy="1793228"/>
            <a:chOff x="0" y="0"/>
            <a:chExt cx="17076964" cy="239097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6666403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126">
                  <a:solidFill>
                    <a:srgbClr val="FFFFFF"/>
                  </a:solidFill>
                  <a:latin typeface="Aileron Regular Bold"/>
                </a:rPr>
                <a:t>MARIE &amp; CO STYLISTE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7003" y="396240"/>
              <a:ext cx="16989961" cy="102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9"/>
                </a:lnSpc>
              </a:pPr>
              <a:r>
                <a:rPr lang="en-US" sz="5300">
                  <a:solidFill>
                    <a:srgbClr val="000000"/>
                  </a:solidFill>
                  <a:latin typeface="Aileron Heavy"/>
                </a:rPr>
                <a:t>Diagramme de classe simplifié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7003" y="1575630"/>
              <a:ext cx="16666403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Aileron Regular"/>
                </a:rPr>
                <a:t>DISCUTER AVEC UN STYLISTE DÈS MAINTENANT 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Aileron Regular"/>
                </a:rPr>
                <a:t>AU 01-23-45-67-89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813837" y="675313"/>
            <a:ext cx="4088345" cy="35754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04800" y="0"/>
            <a:ext cx="9307974" cy="2611228"/>
            <a:chOff x="-997175" y="0"/>
            <a:chExt cx="12410632" cy="3481638"/>
          </a:xfrm>
        </p:grpSpPr>
        <p:sp>
          <p:nvSpPr>
            <p:cNvPr id="7" name="TextBox 7"/>
            <p:cNvSpPr txBox="1"/>
            <p:nvPr/>
          </p:nvSpPr>
          <p:spPr>
            <a:xfrm>
              <a:off x="-997175" y="0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1531" y="1670239"/>
            <a:ext cx="9946034" cy="137396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2873"/>
          <a:stretch>
            <a:fillRect/>
          </a:stretch>
        </p:blipFill>
        <p:spPr>
          <a:xfrm>
            <a:off x="9751055" y="4928842"/>
            <a:ext cx="8949793" cy="448274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125177" y="210267"/>
            <a:ext cx="11134123" cy="818433"/>
            <a:chOff x="0" y="0"/>
            <a:chExt cx="14845497" cy="109124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3081" y="1028700"/>
            <a:ext cx="11134123" cy="818433"/>
            <a:chOff x="0" y="0"/>
            <a:chExt cx="14845497" cy="10912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Chargement des données dans la base de données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64549" y="9411591"/>
            <a:ext cx="12838506" cy="1013656"/>
            <a:chOff x="0" y="0"/>
            <a:chExt cx="17118008" cy="135154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7212" y="346328"/>
              <a:ext cx="17030796" cy="4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6"/>
                </a:lnSpc>
              </a:pPr>
              <a:r>
                <a:rPr lang="en-US" sz="2518">
                  <a:solidFill>
                    <a:srgbClr val="FFFFFF"/>
                  </a:solidFill>
                  <a:latin typeface="Aileron Heavy Bold"/>
                </a:rPr>
                <a:t>https://github.com/shloch/restaurant-API-backend/blob/master/db/seeds.rb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7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rcRect/>
          <a:stretch>
            <a:fillRect/>
          </a:stretch>
        </p:blipFill>
        <p:spPr>
          <a:xfrm>
            <a:off x="2260312" y="7694237"/>
            <a:ext cx="15838613" cy="312812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64094" y="-3898711"/>
            <a:ext cx="15715149" cy="157151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813837" y="675313"/>
            <a:ext cx="4088345" cy="35754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41788" y="1437916"/>
            <a:ext cx="10085719" cy="91716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28600" y="0"/>
            <a:ext cx="9307974" cy="2611228"/>
            <a:chOff x="-895575" y="0"/>
            <a:chExt cx="12410632" cy="3481638"/>
          </a:xfrm>
        </p:grpSpPr>
        <p:sp>
          <p:nvSpPr>
            <p:cNvPr id="8" name="TextBox 8"/>
            <p:cNvSpPr txBox="1"/>
            <p:nvPr/>
          </p:nvSpPr>
          <p:spPr>
            <a:xfrm>
              <a:off x="-895575" y="0"/>
              <a:ext cx="12410632" cy="17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3"/>
                </a:lnSpc>
                <a:spcBef>
                  <a:spcPct val="0"/>
                </a:spcBef>
              </a:pPr>
              <a:r>
                <a:rPr lang="en-US" sz="9154" dirty="0">
                  <a:solidFill>
                    <a:srgbClr val="000000"/>
                  </a:solidFill>
                  <a:latin typeface="TAN Tangkiwood"/>
                </a:rPr>
                <a:t>"LA PECHE"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81019"/>
              <a:ext cx="10271712" cy="140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  <a:p>
              <a:pPr>
                <a:lnSpc>
                  <a:spcPts val="427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25177" y="210267"/>
            <a:ext cx="11134123" cy="818433"/>
            <a:chOff x="0" y="0"/>
            <a:chExt cx="14845497" cy="10912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https://github.com/shloch/restaurant-API-backend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25273" y="1028700"/>
            <a:ext cx="11134123" cy="818433"/>
            <a:chOff x="0" y="0"/>
            <a:chExt cx="14845497" cy="10912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14845497" cy="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4"/>
                </a:lnSpc>
              </a:pPr>
              <a:r>
                <a:rPr lang="en-US" sz="3724">
                  <a:solidFill>
                    <a:srgbClr val="000000"/>
                  </a:solidFill>
                  <a:latin typeface="Marta Italics"/>
                </a:rPr>
                <a:t>Mise en place des Web services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6464"/>
              <a:ext cx="14845497" cy="294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64549" y="9411591"/>
            <a:ext cx="12595254" cy="1013656"/>
            <a:chOff x="0" y="0"/>
            <a:chExt cx="16793672" cy="13515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7212" y="976638"/>
              <a:ext cx="16706460" cy="37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471</Words>
  <Application>Microsoft Macintosh PowerPoint</Application>
  <PresentationFormat>Personnalisé</PresentationFormat>
  <Paragraphs>74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48" baseType="lpstr">
      <vt:lpstr>Glacial Indifference</vt:lpstr>
      <vt:lpstr>Glacial Indifference Bold</vt:lpstr>
      <vt:lpstr>Glacial Indifference Italics</vt:lpstr>
      <vt:lpstr>Glacial Indifference Bold Italics</vt:lpstr>
      <vt:lpstr>Aileron Regular</vt:lpstr>
      <vt:lpstr>Aileron Regular Bold</vt:lpstr>
      <vt:lpstr>Aileron Regular Italics</vt:lpstr>
      <vt:lpstr>Aileron Regular Bold Italics</vt:lpstr>
      <vt:lpstr>Marta</vt:lpstr>
      <vt:lpstr>Marta Bold</vt:lpstr>
      <vt:lpstr>Marta Italics</vt:lpstr>
      <vt:lpstr>PT Sans</vt:lpstr>
      <vt:lpstr>PT Sans Bold</vt:lpstr>
      <vt:lpstr>PT Sans Italics</vt:lpstr>
      <vt:lpstr>PT Sans Bold Italics</vt:lpstr>
      <vt:lpstr>Arimo</vt:lpstr>
      <vt:lpstr>Arimo Bold</vt:lpstr>
      <vt:lpstr>Arimo Italics</vt:lpstr>
      <vt:lpstr>Arimo Bold Italics</vt:lpstr>
      <vt:lpstr>Quattrocento</vt:lpstr>
      <vt:lpstr>Quattrocento Bold</vt:lpstr>
      <vt:lpstr>Anton</vt:lpstr>
      <vt:lpstr>Anton Italics</vt:lpstr>
      <vt:lpstr>Aileron Heavy</vt:lpstr>
      <vt:lpstr>Aileron Heavy Bold</vt:lpstr>
      <vt:lpstr>Aileron Heavy Italics</vt:lpstr>
      <vt:lpstr>Aileron Heavy Bold Italics</vt:lpstr>
      <vt:lpstr>Nourd</vt:lpstr>
      <vt:lpstr>Nourd Bold</vt:lpstr>
      <vt:lpstr>TAN Tangkiwood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there! My name is</dc:title>
  <cp:lastModifiedBy>MacBook Pro</cp:lastModifiedBy>
  <cp:revision>11</cp:revision>
  <dcterms:created xsi:type="dcterms:W3CDTF">2006-08-16T00:00:00Z</dcterms:created>
  <dcterms:modified xsi:type="dcterms:W3CDTF">2021-06-20T21:35:45Z</dcterms:modified>
  <dc:identifier>DAEh8CDselM</dc:identifier>
</cp:coreProperties>
</file>